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98" r:id="rId3"/>
    <p:sldId id="461" r:id="rId4"/>
    <p:sldId id="476" r:id="rId5"/>
    <p:sldId id="473" r:id="rId6"/>
    <p:sldId id="520" r:id="rId7"/>
    <p:sldId id="484" r:id="rId8"/>
    <p:sldId id="494" r:id="rId9"/>
    <p:sldId id="498" r:id="rId10"/>
    <p:sldId id="506" r:id="rId11"/>
    <p:sldId id="516" r:id="rId12"/>
    <p:sldId id="515" r:id="rId13"/>
    <p:sldId id="522" r:id="rId14"/>
    <p:sldId id="328" r:id="rId15"/>
    <p:sldId id="523" r:id="rId16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nova/lates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ocs.openstack.org/project-install-guide/ocata/" TargetMode="External"/><Relationship Id="rId4" Type="http://schemas.openxmlformats.org/officeDocument/2006/relationships/hyperlink" Target="https://releases.openstack.org/teams/nova.html#team-caracal-nov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2024.1/?_ga=2.6330290.1451111725.1724676952-1364615683.1724676952" TargetMode="External"/><Relationship Id="rId2" Type="http://schemas.openxmlformats.org/officeDocument/2006/relationships/hyperlink" Target="https://www.openstack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stack.org/install-guide/" TargetMode="External"/><Relationship Id="rId4" Type="http://schemas.openxmlformats.org/officeDocument/2006/relationships/hyperlink" Target="https://docs.openstack.org/2024.1/instal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138466" y="129053"/>
            <a:ext cx="2934326" cy="843702"/>
            <a:chOff x="209346" y="127035"/>
            <a:chExt cx="2934326" cy="8437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318" y="127035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8. Nova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BABF4-AA08-9209-061F-2D66533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80152-14B1-EFE3-FDB9-A01CF139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오픈스택은</a:t>
            </a:r>
            <a:r>
              <a:rPr lang="ko-KR" altLang="en-US" dirty="0"/>
              <a:t> 여러 </a:t>
            </a:r>
            <a:r>
              <a:rPr lang="en-US" altLang="ko-KR" dirty="0"/>
              <a:t>OS</a:t>
            </a:r>
            <a:r>
              <a:rPr lang="ko-KR" altLang="en-US" dirty="0"/>
              <a:t>를 지원하며</a:t>
            </a:r>
            <a:r>
              <a:rPr lang="en-US" altLang="ko-KR" dirty="0"/>
              <a:t>, </a:t>
            </a:r>
            <a:r>
              <a:rPr lang="ko-KR" altLang="en-US" dirty="0"/>
              <a:t>매뉴얼에 각각에 대한 내용이 모두 있음</a:t>
            </a:r>
            <a:endParaRPr lang="en-US" altLang="ko-KR" dirty="0"/>
          </a:p>
          <a:p>
            <a:pPr lvl="1"/>
            <a:r>
              <a:rPr lang="en-US" altLang="ko-KR" dirty="0"/>
              <a:t>RHEL or CentOS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Ubuntu: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Ubuntu </a:t>
            </a:r>
            <a:r>
              <a:rPr lang="ko-KR" altLang="en-US" dirty="0">
                <a:solidFill>
                  <a:srgbClr val="FF0000"/>
                </a:solidFill>
              </a:rPr>
              <a:t>를 선택해서 진행할 것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SUSE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어떤 노드에 설치하라는 내용인지 잘 보면서 진행</a:t>
            </a:r>
            <a:endParaRPr lang="en-US" altLang="ko-KR" dirty="0"/>
          </a:p>
          <a:p>
            <a:pPr lvl="1"/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노드 각각 공통된 패키지도 있지만</a:t>
            </a:r>
            <a:r>
              <a:rPr lang="en-US" altLang="ko-KR" dirty="0"/>
              <a:t>, </a:t>
            </a:r>
            <a:r>
              <a:rPr lang="ko-KR" altLang="en-US" dirty="0"/>
              <a:t>서로 다른 패키지도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6654D-B0F9-001A-D37F-7963E91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692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86938-1A72-BBFE-6D72-BE107463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대체로 유사한 설치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8D73E-0934-17B0-3774-56F4D362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암호 변경하는 부분 조심</a:t>
            </a:r>
            <a:r>
              <a:rPr lang="en-US" altLang="ko-KR" dirty="0">
                <a:solidFill>
                  <a:srgbClr val="FF0000"/>
                </a:solidFill>
              </a:rPr>
              <a:t>!!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US" altLang="ko-KR" dirty="0" err="1">
                <a:solidFill>
                  <a:srgbClr val="FF0000"/>
                </a:solidFill>
              </a:rPr>
              <a:t>openstack</a:t>
            </a:r>
            <a:r>
              <a:rPr lang="en-US" altLang="ko-KR" dirty="0">
                <a:solidFill>
                  <a:srgbClr val="FF0000"/>
                </a:solidFill>
              </a:rPr>
              <a:t>” </a:t>
            </a:r>
            <a:r>
              <a:rPr lang="ko-KR" altLang="en-US" dirty="0">
                <a:solidFill>
                  <a:srgbClr val="FF0000"/>
                </a:solidFill>
              </a:rPr>
              <a:t>으로 통일</a:t>
            </a:r>
            <a:endParaRPr lang="en-US" altLang="ko-KR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설명 읽기</a:t>
            </a:r>
            <a:r>
              <a:rPr lang="en-US" altLang="ko-KR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생성 및 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패키지 인스톨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설정 파일 수정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Service Endpoint </a:t>
            </a:r>
            <a:r>
              <a:rPr lang="ko-KR" altLang="en-US" dirty="0"/>
              <a:t>등록 등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필요 시</a:t>
            </a:r>
            <a:r>
              <a:rPr lang="en-US" altLang="ko-KR" dirty="0"/>
              <a:t>) Apache2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설치 마무리 및 동작 확인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8626BE-093C-F404-5D9F-A2E0D615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7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EBA57-107E-D540-DD59-746BB061A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69AFAAC-185F-E357-A198-056A1AF49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559" y="965200"/>
            <a:ext cx="1008003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2A9940-18DD-DDC0-9209-78BAA53CC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53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2A1757-5084-A3EA-DF5A-5E01BFC8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 제거 스크립트 작성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801B2-CCE6-FFDE-B120-B8F3F8CC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편의를 위해 </a:t>
            </a:r>
            <a:r>
              <a:rPr lang="en-US" altLang="ko-KR" dirty="0"/>
              <a:t>sed </a:t>
            </a:r>
            <a:r>
              <a:rPr lang="ko-KR" altLang="en-US" dirty="0"/>
              <a:t>작업을 스크립트 파일로 작성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8ED437-5F21-ED8B-6CCA-4539FE99676D}"/>
              </a:ext>
            </a:extLst>
          </p:cNvPr>
          <p:cNvSpPr/>
          <p:nvPr/>
        </p:nvSpPr>
        <p:spPr>
          <a:xfrm>
            <a:off x="464361" y="1828801"/>
            <a:ext cx="4270678" cy="1396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sv-SE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vi /nfs/sed.sh</a:t>
            </a:r>
          </a:p>
          <a:p>
            <a:pPr rtl="0">
              <a:lnSpc>
                <a:spcPct val="120000"/>
              </a:lnSpc>
            </a:pPr>
            <a:r>
              <a:rPr lang="sv-SE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chmod 755 /nfs/sed.sh</a:t>
            </a:r>
          </a:p>
          <a:p>
            <a:pPr rtl="0">
              <a:lnSpc>
                <a:spcPct val="120000"/>
              </a:lnSpc>
            </a:pPr>
            <a:endParaRPr lang="sv-SE" altLang="ko-KR" sz="1400" b="0" i="0" u="none" strike="noStrike" kern="1200" dirty="0"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sv-SE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sed -i '/^#/d;/^$/d’ $1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C67FF7-EB0C-4CEB-C284-6619F510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259" y="1828801"/>
            <a:ext cx="3000375" cy="590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59D21C-A8C5-C0FF-6249-B0CE99DC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59" y="2620924"/>
            <a:ext cx="6633473" cy="44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55" y="1921616"/>
            <a:ext cx="11220090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Nova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Compute</a:t>
            </a:r>
            <a:endParaRPr lang="ko-KR" altLang="en-US" sz="6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83891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Nova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Controller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Nova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Compute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Nova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Controller</a:t>
            </a:r>
            <a:endParaRPr lang="ko-KR" altLang="en-US" sz="5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83341-1F09-7B6B-FF10-5C55DB72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8BD28-5171-979C-2E53-3D616EF1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ko-KR" dirty="0"/>
              <a:t>가상 머신(VM) 인스턴스를 생성, 관리, 배포하는 컴퓨팅 자원 관리 서비스</a:t>
            </a:r>
          </a:p>
          <a:p>
            <a:pPr lvl="0"/>
            <a:r>
              <a:rPr lang="ko-KR" altLang="ko-KR" dirty="0"/>
              <a:t>주요 기능</a:t>
            </a:r>
          </a:p>
          <a:p>
            <a:pPr lvl="1"/>
            <a:r>
              <a:rPr lang="ko-KR" altLang="ko-KR" dirty="0"/>
              <a:t>VM 인스턴스 생성, 삭제, 스케일링</a:t>
            </a:r>
          </a:p>
          <a:p>
            <a:pPr lvl="1"/>
            <a:r>
              <a:rPr lang="ko-KR" altLang="ko-KR" dirty="0" err="1"/>
              <a:t>하이퍼바이저와의</a:t>
            </a:r>
            <a:r>
              <a:rPr lang="ko-KR" altLang="ko-KR" dirty="0"/>
              <a:t> 연동을 통해 물리적 자원을 가상화</a:t>
            </a:r>
          </a:p>
          <a:p>
            <a:pPr lvl="1"/>
            <a:r>
              <a:rPr lang="ko-KR" altLang="ko-KR" dirty="0"/>
              <a:t>스케줄러를 통해 적절한 호스트에 인스턴스 배치</a:t>
            </a:r>
          </a:p>
          <a:p>
            <a:pPr lvl="0"/>
            <a:r>
              <a:rPr lang="ko-KR" altLang="ko-KR" dirty="0"/>
              <a:t>연계</a:t>
            </a:r>
            <a:endParaRPr lang="en-US" altLang="ko-KR" dirty="0"/>
          </a:p>
          <a:p>
            <a:pPr lvl="1"/>
            <a:r>
              <a:rPr lang="ko-KR" altLang="ko-KR" dirty="0" err="1"/>
              <a:t>Keystone을</a:t>
            </a:r>
            <a:r>
              <a:rPr lang="ko-KR" altLang="ko-KR" dirty="0"/>
              <a:t> 통해 인증 및 권한 관리</a:t>
            </a:r>
            <a:endParaRPr lang="en-US" altLang="ko-KR" dirty="0"/>
          </a:p>
          <a:p>
            <a:pPr lvl="1"/>
            <a:r>
              <a:rPr lang="ko-KR" altLang="ko-KR" dirty="0" err="1"/>
              <a:t>Neutron을</a:t>
            </a:r>
            <a:r>
              <a:rPr lang="ko-KR" altLang="ko-KR" dirty="0"/>
              <a:t> 통해 네트워크 설정</a:t>
            </a:r>
            <a:endParaRPr lang="en-US" altLang="ko-KR" dirty="0"/>
          </a:p>
          <a:p>
            <a:pPr lvl="1"/>
            <a:r>
              <a:rPr lang="ko-KR" altLang="ko-KR" dirty="0" err="1"/>
              <a:t>Cinder를</a:t>
            </a:r>
            <a:r>
              <a:rPr lang="ko-KR" altLang="ko-KR" dirty="0"/>
              <a:t> 통해 블록 스토리지 연결</a:t>
            </a:r>
            <a:endParaRPr lang="en-US" altLang="ko-KR" dirty="0"/>
          </a:p>
          <a:p>
            <a:pPr lvl="1"/>
            <a:r>
              <a:rPr lang="en-US" altLang="ko-KR" dirty="0"/>
              <a:t>Glance</a:t>
            </a:r>
            <a:r>
              <a:rPr lang="ko-KR" altLang="en-US" dirty="0"/>
              <a:t>를 통해 </a:t>
            </a:r>
            <a:r>
              <a:rPr lang="en-US" altLang="ko-KR" dirty="0"/>
              <a:t>VM </a:t>
            </a:r>
            <a:r>
              <a:rPr lang="ko-KR" altLang="en-US" dirty="0"/>
              <a:t>이미지 관리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3DA1B8-6E70-B556-6E5A-5FC87F75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D46DC6A-0DDA-102A-4F1D-E5217B285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577" y="4135927"/>
            <a:ext cx="2144761" cy="179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049656-6FCD-C379-0B13-F237554CC0F8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Nova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Compute Service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4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5"/>
              </a:rPr>
              <a:t>View the install guide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6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CB960-C772-4A4F-0170-56E4154F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최소 구성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5B45B-E8D7-AF0C-D29D-A9920DD2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3"/>
            <a:ext cx="11652010" cy="147241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가장 기본적인 </a:t>
            </a:r>
            <a:r>
              <a:rPr lang="ko-KR" altLang="en-US" dirty="0" err="1"/>
              <a:t>오픈스택</a:t>
            </a:r>
            <a:r>
              <a:rPr lang="ko-KR" altLang="en-US" dirty="0"/>
              <a:t> 구성 방법</a:t>
            </a:r>
            <a:endParaRPr lang="en-US" altLang="ko-KR" dirty="0"/>
          </a:p>
          <a:p>
            <a:r>
              <a:rPr lang="ko-KR" altLang="en-US" dirty="0"/>
              <a:t>실습에서 사용할 구성</a:t>
            </a:r>
            <a:endParaRPr lang="en-US" altLang="ko-KR" dirty="0"/>
          </a:p>
          <a:p>
            <a:pPr lvl="1"/>
            <a:r>
              <a:rPr lang="en-US" altLang="ko-KR" dirty="0"/>
              <a:t>Storage </a:t>
            </a:r>
            <a:r>
              <a:rPr lang="ko-KR" altLang="en-US" dirty="0"/>
              <a:t>노드를 별도로 두지 않고</a:t>
            </a:r>
            <a:r>
              <a:rPr lang="en-US" altLang="ko-KR" dirty="0"/>
              <a:t>, Controller </a:t>
            </a:r>
            <a:r>
              <a:rPr lang="ko-KR" altLang="en-US" dirty="0"/>
              <a:t>혹은 </a:t>
            </a:r>
            <a:r>
              <a:rPr lang="en-US" altLang="ko-KR" dirty="0"/>
              <a:t>Compute </a:t>
            </a:r>
            <a:r>
              <a:rPr lang="ko-KR" altLang="en-US" dirty="0"/>
              <a:t>를 활용할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3EE001-215F-1943-9741-47091C0C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51684B-B970-FF60-CABD-B3EA0914FC36}"/>
              </a:ext>
            </a:extLst>
          </p:cNvPr>
          <p:cNvSpPr/>
          <p:nvPr/>
        </p:nvSpPr>
        <p:spPr>
          <a:xfrm>
            <a:off x="2322175" y="2558595"/>
            <a:ext cx="1871331" cy="35545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EA8A0-5255-2542-A5B1-E78219060DAD}"/>
              </a:ext>
            </a:extLst>
          </p:cNvPr>
          <p:cNvSpPr/>
          <p:nvPr/>
        </p:nvSpPr>
        <p:spPr>
          <a:xfrm>
            <a:off x="4827914" y="2903652"/>
            <a:ext cx="1871331" cy="2597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CCB04-D9CE-3B8F-D0EB-FFAAA302C367}"/>
              </a:ext>
            </a:extLst>
          </p:cNvPr>
          <p:cNvSpPr txBox="1"/>
          <p:nvPr/>
        </p:nvSpPr>
        <p:spPr>
          <a:xfrm>
            <a:off x="2536513" y="6125030"/>
            <a:ext cx="144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1F385-2EE0-A0BA-002D-9035CA8EE90C}"/>
              </a:ext>
            </a:extLst>
          </p:cNvPr>
          <p:cNvSpPr txBox="1"/>
          <p:nvPr/>
        </p:nvSpPr>
        <p:spPr>
          <a:xfrm>
            <a:off x="4994708" y="550070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Compute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EF7C8A-8619-CAF2-D22B-FFFB3BC76A0A}"/>
              </a:ext>
            </a:extLst>
          </p:cNvPr>
          <p:cNvSpPr/>
          <p:nvPr/>
        </p:nvSpPr>
        <p:spPr>
          <a:xfrm>
            <a:off x="2459142" y="2668935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82A4E-963D-7B68-DEA8-D3426A33600F}"/>
              </a:ext>
            </a:extLst>
          </p:cNvPr>
          <p:cNvSpPr/>
          <p:nvPr/>
        </p:nvSpPr>
        <p:spPr>
          <a:xfrm>
            <a:off x="2459142" y="314646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03E3F-7132-D9F7-0DAB-7C676C1865ED}"/>
              </a:ext>
            </a:extLst>
          </p:cNvPr>
          <p:cNvSpPr/>
          <p:nvPr/>
        </p:nvSpPr>
        <p:spPr>
          <a:xfrm>
            <a:off x="2459142" y="3624001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Keystone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C30C0-D9AC-68DD-6555-8DC495FA09C9}"/>
              </a:ext>
            </a:extLst>
          </p:cNvPr>
          <p:cNvSpPr/>
          <p:nvPr/>
        </p:nvSpPr>
        <p:spPr>
          <a:xfrm>
            <a:off x="2459142" y="4101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57E5B-509B-1CB1-89E4-F61E0542F5BC}"/>
              </a:ext>
            </a:extLst>
          </p:cNvPr>
          <p:cNvSpPr/>
          <p:nvPr/>
        </p:nvSpPr>
        <p:spPr>
          <a:xfrm>
            <a:off x="4960847" y="301399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661EB-456C-A1E8-6123-AD7C3CB10A55}"/>
              </a:ext>
            </a:extLst>
          </p:cNvPr>
          <p:cNvSpPr/>
          <p:nvPr/>
        </p:nvSpPr>
        <p:spPr>
          <a:xfrm>
            <a:off x="4960847" y="3491526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E1305B-6C7D-35AB-D7DE-37588D3C2554}"/>
              </a:ext>
            </a:extLst>
          </p:cNvPr>
          <p:cNvSpPr/>
          <p:nvPr/>
        </p:nvSpPr>
        <p:spPr>
          <a:xfrm>
            <a:off x="2459142" y="4578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Horizon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A3C3-46C8-6DEA-EEF9-8DF60076C240}"/>
              </a:ext>
            </a:extLst>
          </p:cNvPr>
          <p:cNvSpPr/>
          <p:nvPr/>
        </p:nvSpPr>
        <p:spPr>
          <a:xfrm>
            <a:off x="7338714" y="2908279"/>
            <a:ext cx="1871331" cy="2597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89FCA-16C9-190F-EA4C-73CDCE379F6E}"/>
              </a:ext>
            </a:extLst>
          </p:cNvPr>
          <p:cNvSpPr txBox="1"/>
          <p:nvPr/>
        </p:nvSpPr>
        <p:spPr>
          <a:xfrm>
            <a:off x="7505508" y="549615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C19D6D-E893-6FF0-38ED-12DCDDED7AE6}"/>
              </a:ext>
            </a:extLst>
          </p:cNvPr>
          <p:cNvSpPr/>
          <p:nvPr/>
        </p:nvSpPr>
        <p:spPr>
          <a:xfrm>
            <a:off x="7475682" y="302195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Cinder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1E13F-6C1B-7197-23C5-A080D7AA94E8}"/>
              </a:ext>
            </a:extLst>
          </p:cNvPr>
          <p:cNvSpPr/>
          <p:nvPr/>
        </p:nvSpPr>
        <p:spPr>
          <a:xfrm>
            <a:off x="4960847" y="4923591"/>
            <a:ext cx="1597394" cy="3718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KVM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B51955-F36E-B8A8-FB9A-D34D8AB6AF09}"/>
              </a:ext>
            </a:extLst>
          </p:cNvPr>
          <p:cNvSpPr/>
          <p:nvPr/>
        </p:nvSpPr>
        <p:spPr>
          <a:xfrm>
            <a:off x="2459140" y="5505334"/>
            <a:ext cx="1597394" cy="5733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MariaDB</a:t>
            </a:r>
            <a:br>
              <a:rPr lang="en-US" altLang="ko-KR" dirty="0"/>
            </a:br>
            <a:r>
              <a:rPr lang="en-US" altLang="ko-KR" dirty="0"/>
              <a:t>RabbitMQ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99186-0AD3-D4D4-35E8-12F2A7D09EB0}"/>
              </a:ext>
            </a:extLst>
          </p:cNvPr>
          <p:cNvSpPr/>
          <p:nvPr/>
        </p:nvSpPr>
        <p:spPr>
          <a:xfrm>
            <a:off x="7475682" y="4923591"/>
            <a:ext cx="1597394" cy="3718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iSCSI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6A75B3-DEB5-55DC-78DB-A950F3C58D1C}"/>
              </a:ext>
            </a:extLst>
          </p:cNvPr>
          <p:cNvSpPr/>
          <p:nvPr/>
        </p:nvSpPr>
        <p:spPr>
          <a:xfrm>
            <a:off x="2459140" y="5055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Glance</a:t>
            </a:r>
          </a:p>
        </p:txBody>
      </p:sp>
    </p:spTree>
    <p:extLst>
      <p:ext uri="{BB962C8B-B14F-4D97-AF65-F5344CB8AC3E}">
        <p14:creationId xmlns:p14="http://schemas.microsoft.com/office/powerpoint/2010/main" val="46698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EF4B6-4281-7644-4ECF-E78C4479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 service overview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83DB143-D84C-9195-E078-D08A71E8A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412" y="965200"/>
            <a:ext cx="7592325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B6C70E-2462-C220-3F50-CBCFA271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20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4021-BE10-AEF7-FD12-A27B59F2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Nova </a:t>
            </a:r>
            <a:r>
              <a:rPr lang="ko-KR" altLang="en-US" dirty="0"/>
              <a:t>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1B820-6E73-2CC9-46D0-45B7F094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8822E9E-C8F5-177A-74E8-E1B837EAA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9274" y="965200"/>
            <a:ext cx="6690602" cy="55467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3D26FD-D816-B397-1107-0689993D5669}"/>
              </a:ext>
            </a:extLst>
          </p:cNvPr>
          <p:cNvSpPr/>
          <p:nvPr/>
        </p:nvSpPr>
        <p:spPr>
          <a:xfrm>
            <a:off x="5003321" y="4804913"/>
            <a:ext cx="1380226" cy="17070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28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5514D-67DD-67EA-E5F4-7BA8E57D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설치는 공식 홈페이지 문서를 따라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E284F-3893-5544-17C3-F528AF39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 홈페이지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https://www.openstack.org/</a:t>
            </a:r>
            <a:endParaRPr lang="en-US" altLang="ko-KR" dirty="0"/>
          </a:p>
          <a:p>
            <a:r>
              <a:rPr lang="en-US" altLang="ko-KR" dirty="0"/>
              <a:t>Docs</a:t>
            </a:r>
          </a:p>
          <a:p>
            <a:pPr lvl="1"/>
            <a:r>
              <a:rPr lang="en-US" altLang="ko-KR" dirty="0">
                <a:hlinkClick r:id="rId3"/>
              </a:rPr>
              <a:t>https://docs.openstack.org/2024.1/?_ga=2.6330290.1451111725.1724676952-1364615683.1724676952</a:t>
            </a:r>
            <a:endParaRPr lang="en-US" altLang="ko-KR" dirty="0"/>
          </a:p>
          <a:p>
            <a:r>
              <a:rPr lang="en-US" altLang="ko-KR" dirty="0"/>
              <a:t>Installation Guide</a:t>
            </a:r>
          </a:p>
          <a:p>
            <a:pPr lvl="1"/>
            <a:r>
              <a:rPr lang="en-US" altLang="ko-KR" dirty="0">
                <a:hlinkClick r:id="rId4"/>
              </a:rPr>
              <a:t>https://docs.openstack.org/2024.1/install/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https://docs.openstack.org/install-guide/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82D32-6240-5561-C234-45F4E4BE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8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8E841-6A88-D33D-A298-675A9C6B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9BB08-03B7-F7AE-7D0A-8363F01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꼼꼼하게 잘 읽으면서 진행할 것</a:t>
            </a:r>
            <a:r>
              <a:rPr lang="en-US" altLang="ko-KR" sz="2800" b="1" dirty="0"/>
              <a:t>!!!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Link, command </a:t>
            </a:r>
            <a:r>
              <a:rPr lang="ko-KR" altLang="en-US" sz="2800" b="1" dirty="0"/>
              <a:t>만 보면서 진행하면 안됨</a:t>
            </a:r>
            <a:r>
              <a:rPr lang="en-US" altLang="ko-KR" sz="2800" b="1" dirty="0"/>
              <a:t>!!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하이라이트 되지 않은</a:t>
            </a:r>
            <a:r>
              <a:rPr lang="en-US" altLang="ko-KR" sz="2800" b="1" dirty="0"/>
              <a:t>, plain text </a:t>
            </a:r>
            <a:r>
              <a:rPr lang="ko-KR" altLang="en-US" sz="2800" b="1" dirty="0"/>
              <a:t>로 된 </a:t>
            </a:r>
            <a:br>
              <a:rPr lang="en-US" altLang="ko-KR" sz="2800" b="1" dirty="0"/>
            </a:br>
            <a:r>
              <a:rPr lang="ko-KR" altLang="en-US" sz="2800" b="1" dirty="0"/>
              <a:t>설명에도 중요한 내용이 많다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무작정 순서대로 진행하지 말고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결과 화면을 꼭 확인하면서 진행할 것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4F085-C50F-DC01-C48A-2C8F1EFB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6" name="내용 개체 틀 5" descr="경고 단색으로 채워진">
            <a:extLst>
              <a:ext uri="{FF2B5EF4-FFF2-40B4-BE49-F238E27FC236}">
                <a16:creationId xmlns:a16="http://schemas.microsoft.com/office/drawing/2014/main" id="{BCF02580-64D3-6354-68D0-9A61F7BC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638" y="461482"/>
            <a:ext cx="5089398" cy="5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20393</TotalTime>
  <Words>452</Words>
  <Application>Microsoft Office PowerPoint</Application>
  <PresentationFormat>와이드스크린</PresentationFormat>
  <Paragraphs>109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Lucida Console</vt:lpstr>
      <vt:lpstr>KoPubWorld돋움체 Medium</vt:lpstr>
      <vt:lpstr>KoPub돋움체 Medium</vt:lpstr>
      <vt:lpstr>Wingdings</vt:lpstr>
      <vt:lpstr>KoPubWorld돋움체 Light</vt:lpstr>
      <vt:lpstr>Open Sans</vt:lpstr>
      <vt:lpstr>(한글 글꼴 사용)</vt:lpstr>
      <vt:lpstr>KoPub돋움체 Bold</vt:lpstr>
      <vt:lpstr>KoPubWorld돋움체 Bold</vt:lpstr>
      <vt:lpstr>KoPub돋움체 Light</vt:lpstr>
      <vt:lpstr>맑은 고딕</vt:lpstr>
      <vt:lpstr>Arial</vt:lpstr>
      <vt:lpstr>Office 테마</vt:lpstr>
      <vt:lpstr>PowerPoint 프레젠테이션</vt:lpstr>
      <vt:lpstr>PowerPoint 프레젠테이션</vt:lpstr>
      <vt:lpstr>1. Nova 설치: Controller</vt:lpstr>
      <vt:lpstr>Nova</vt:lpstr>
      <vt:lpstr>최소 구성 예제</vt:lpstr>
      <vt:lpstr>Compute service overview</vt:lpstr>
      <vt:lpstr>Nova 구조</vt:lpstr>
      <vt:lpstr>설치는 공식 홈페이지 문서를 따라 진행</vt:lpstr>
      <vt:lpstr>WARNING!!</vt:lpstr>
      <vt:lpstr>WARNING!!</vt:lpstr>
      <vt:lpstr>대체로 유사한 설치 과정</vt:lpstr>
      <vt:lpstr>PowerPoint 프레젠테이션</vt:lpstr>
      <vt:lpstr>주석 제거 스크립트 작성</vt:lpstr>
      <vt:lpstr>2. Nova 설치: Compute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300</cp:revision>
  <cp:lastPrinted>2022-12-21T02:49:19Z</cp:lastPrinted>
  <dcterms:created xsi:type="dcterms:W3CDTF">2022-12-19T00:58:46Z</dcterms:created>
  <dcterms:modified xsi:type="dcterms:W3CDTF">2024-09-10T00:59:34Z</dcterms:modified>
</cp:coreProperties>
</file>